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Roboto Slab"/>
      <p:regular r:id="rId22"/>
      <p:bold r:id="rId23"/>
    </p:embeddedFont>
    <p:embeddedFont>
      <p:font typeface="Robo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RobotoSlab-regular.fntdata"/><Relationship Id="rId21" Type="http://schemas.openxmlformats.org/officeDocument/2006/relationships/slide" Target="slides/slide17.xml"/><Relationship Id="rId24" Type="http://schemas.openxmlformats.org/officeDocument/2006/relationships/font" Target="fonts/Roboto-regular.fntdata"/><Relationship Id="rId23" Type="http://schemas.openxmlformats.org/officeDocument/2006/relationships/font" Target="fonts/RobotoSlab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7" Type="http://schemas.openxmlformats.org/officeDocument/2006/relationships/font" Target="fonts/Robot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524800" y="672605"/>
            <a:ext cx="1081625" cy="1124949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6537562" y="33429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/>
            <a:headEnd len="med" w="med" type="none"/>
            <a:tailEnd len="med" w="med" type="none"/>
          </a:ln>
        </p:spPr>
      </p:sp>
      <p:cxnSp>
        <p:nvCxnSpPr>
          <p:cNvPr id="12" name="Shape 12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1680301" y="1188925"/>
            <a:ext cx="5783400" cy="1457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000"/>
            </a:lvl1pPr>
            <a:lvl2pPr lvl="1" algn="ctr">
              <a:spcBef>
                <a:spcPts val="0"/>
              </a:spcBef>
              <a:buSzPct val="100000"/>
              <a:defRPr sz="4000"/>
            </a:lvl2pPr>
            <a:lvl3pPr lvl="2" algn="ctr">
              <a:spcBef>
                <a:spcPts val="0"/>
              </a:spcBef>
              <a:buSzPct val="100000"/>
              <a:defRPr sz="4000"/>
            </a:lvl3pPr>
            <a:lvl4pPr lvl="3" algn="ctr">
              <a:spcBef>
                <a:spcPts val="0"/>
              </a:spcBef>
              <a:buSzPct val="100000"/>
              <a:defRPr sz="4000"/>
            </a:lvl4pPr>
            <a:lvl5pPr lvl="4" algn="ctr">
              <a:spcBef>
                <a:spcPts val="0"/>
              </a:spcBef>
              <a:buSzPct val="100000"/>
              <a:defRPr sz="4000"/>
            </a:lvl5pPr>
            <a:lvl6pPr lvl="5" algn="ctr">
              <a:spcBef>
                <a:spcPts val="0"/>
              </a:spcBef>
              <a:buSzPct val="100000"/>
              <a:defRPr sz="4000"/>
            </a:lvl6pPr>
            <a:lvl7pPr lvl="6" algn="ctr">
              <a:spcBef>
                <a:spcPts val="0"/>
              </a:spcBef>
              <a:buSzPct val="100000"/>
              <a:defRPr sz="4000"/>
            </a:lvl7pPr>
            <a:lvl8pPr lvl="7" algn="ctr">
              <a:spcBef>
                <a:spcPts val="0"/>
              </a:spcBef>
              <a:buSzPct val="100000"/>
              <a:defRPr sz="4000"/>
            </a:lvl8pPr>
            <a:lvl9pPr lvl="8" algn="ctr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680301" y="3049450"/>
            <a:ext cx="5783400" cy="90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5"/>
              </a:buClr>
              <a:buSzPct val="100000"/>
              <a:defRPr sz="130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359601" y="281746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Shape 18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hape 21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" name="Shape 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hape 26"/>
          <p:cNvCxnSpPr/>
          <p:nvPr/>
        </p:nvCxnSpPr>
        <p:spPr>
          <a:xfrm>
            <a:off x="492562" y="1260283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" name="Shape 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89218" y="1412276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" name="Shape 44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5" name="Shape 45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Roboto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Roboto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ctrTitle"/>
          </p:nvPr>
        </p:nvSpPr>
        <p:spPr>
          <a:xfrm>
            <a:off x="1046540" y="1776459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In-text Citation and Works Cited Rules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(Anderson 626).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73500"/>
            <a:ext cx="8229600" cy="345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Carlson, Peter. "CUSTER TAKES A STAND. (Cover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Story)."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American History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vol. 49, no. 2, 2014, p. 34. 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web.b.escohost.com/ehost,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MasterFILE </a:t>
            </a:r>
          </a:p>
          <a:p>
            <a:pPr indent="-6985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Premier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Ebscohost,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Accessed 18 Nov. 2014.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x="457200" y="205974"/>
            <a:ext cx="8229600" cy="753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3. How would you cite this article?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387900" y="14656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 (Carlson 34).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"Jim Crow Laws."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Columbia Electronic Encyclopedia,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6 th </a:t>
            </a:r>
          </a:p>
          <a:p>
            <a:pPr indent="-69850" lvl="0" marL="45720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edition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vol. 1 , 2013, p. 1,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History Reference Center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Ebscohost,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web.b.ebscohost.com/ehost,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Accessed 18 Nov. 2014.  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x="581425" y="4338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228600" rtl="0">
              <a:spcBef>
                <a:spcPts val="0"/>
              </a:spcBef>
              <a:buNone/>
            </a:pPr>
            <a:r>
              <a:rPr b="0" lang="en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lvl="0">
              <a:spcBef>
                <a:spcPts val="0"/>
              </a:spcBef>
              <a:buNone/>
            </a:pPr>
            <a:r>
              <a:rPr b="0" lang="en" sz="24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b="0" lang="en" sz="2400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How would you cite this article on Jim Crow laws?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387900" y="305875"/>
            <a:ext cx="8368200" cy="4263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 </a:t>
            </a:r>
            <a:r>
              <a:rPr lang="en" sz="3000"/>
              <a:t>ANSWER:    </a:t>
            </a:r>
            <a:r>
              <a:rPr lang="en" sz="3000">
                <a:solidFill>
                  <a:srgbClr val="FFFF00"/>
                </a:solidFill>
              </a:rPr>
              <a:t>(“Jim” 1).</a:t>
            </a:r>
            <a:r>
              <a:rPr lang="en" sz="3000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/>
              <a:t>                                                  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*You don’t have an author, so you use the first word of the article title.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/>
              <a:t>*NOTICE the punctuation </a:t>
            </a:r>
            <a:r>
              <a:rPr lang="en" sz="3000">
                <a:solidFill>
                  <a:srgbClr val="FF0000"/>
                </a:solidFill>
              </a:rPr>
              <a:t>matches </a:t>
            </a:r>
            <a:r>
              <a:rPr lang="en" sz="3000"/>
              <a:t>your in text citation EXACTLY!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287850" y="1200167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"The 1950s." </a:t>
            </a:r>
            <a:r>
              <a:rPr i="1"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History.com</a:t>
            </a: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A&amp;E Television </a:t>
            </a:r>
          </a:p>
          <a:p>
            <a:pPr indent="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Networks, 01 Jan. 2010. http://www.history.com/topics/1950s, Accessed 18 Nov. 2014.  </a:t>
            </a:r>
          </a:p>
        </p:txBody>
      </p:sp>
      <p:sp>
        <p:nvSpPr>
          <p:cNvPr id="144" name="Shape 14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F3F3F3"/>
                </a:solidFill>
              </a:rPr>
              <a:t>5. </a:t>
            </a:r>
            <a:r>
              <a:rPr lang="en" sz="2400">
                <a:solidFill>
                  <a:srgbClr val="F3F3F3"/>
                </a:solidFill>
              </a:rPr>
              <a:t>How would you cite:  this online article about the 1950’s?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387900" y="1417249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 (“The 1950s”).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en" sz="3600"/>
              <a:t>*I need more than “the” because “the” is not a significant word.</a:t>
            </a:r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Answer: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Turn to your partner and discuss all the rules and why. 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00"/>
                </a:solidFill>
              </a:rPr>
              <a:t>*</a:t>
            </a:r>
            <a:r>
              <a:rPr lang="en" sz="3000">
                <a:solidFill>
                  <a:srgbClr val="FF0000"/>
                </a:solidFill>
              </a:rPr>
              <a:t>When in doubt, consult the MLA handbook for Writers of Research Papers, eighth edition</a:t>
            </a:r>
            <a:r>
              <a:rPr lang="en" sz="3000">
                <a:solidFill>
                  <a:srgbClr val="FFFF00"/>
                </a:solidFill>
              </a:rPr>
              <a:t>*</a:t>
            </a:r>
          </a:p>
        </p:txBody>
      </p:sp>
      <p:sp>
        <p:nvSpPr>
          <p:cNvPr id="156" name="Shape 15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3F3F3"/>
                </a:solidFill>
              </a:rPr>
              <a:t>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87900" y="139425"/>
            <a:ext cx="8368200" cy="3187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Revise your Works Cited entries based on the following correct answers on the hand-out in front of you.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387900" y="1425749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00"/>
                </a:solidFill>
              </a:rPr>
              <a:t>Format the WC so that the reader can easily find the different sources: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>
                <a:solidFill>
                  <a:srgbClr val="FFFF00"/>
                </a:solidFill>
              </a:rPr>
              <a:t>Hanging indent </a:t>
            </a:r>
            <a:r>
              <a:rPr lang="en" sz="2400"/>
              <a:t>allows the reader to see the first word of the entry </a:t>
            </a:r>
            <a:r>
              <a:rPr lang="en" sz="2400">
                <a:solidFill>
                  <a:srgbClr val="FFFF00"/>
                </a:solidFill>
              </a:rPr>
              <a:t>easily</a:t>
            </a:r>
            <a:r>
              <a:rPr lang="en" sz="2400"/>
              <a:t>.</a:t>
            </a:r>
          </a:p>
          <a:p>
            <a:pPr indent="-381000" lvl="0" marL="457200">
              <a:spcBef>
                <a:spcPts val="0"/>
              </a:spcBef>
              <a:buSzPct val="100000"/>
              <a:buAutoNum type="arabicPeriod"/>
            </a:pPr>
            <a:r>
              <a:rPr lang="en" sz="2400">
                <a:solidFill>
                  <a:srgbClr val="FFFF00"/>
                </a:solidFill>
              </a:rPr>
              <a:t>Alphabetize</a:t>
            </a:r>
            <a:r>
              <a:rPr lang="en" sz="2400"/>
              <a:t> the entries so that the reader can find the source </a:t>
            </a:r>
            <a:r>
              <a:rPr lang="en" sz="2400">
                <a:solidFill>
                  <a:srgbClr val="FFFF00"/>
                </a:solidFill>
              </a:rPr>
              <a:t>quickly</a:t>
            </a:r>
            <a:r>
              <a:rPr lang="en" sz="2400"/>
              <a:t>.</a:t>
            </a:r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Format the Works Cited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  <a:buAutoNum type="arabicPeriod" startAt="3"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 is international style: </a:t>
            </a: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day month year:  30 November 2014.  No commas.</a:t>
            </a:r>
          </a:p>
          <a:p>
            <a:pPr indent="-4191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  <a:buAutoNum type="arabicPeriod" startAt="3"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whole thing is double spaced.</a:t>
            </a:r>
            <a:r>
              <a:rPr lang="en" sz="3000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extra space between entries.</a:t>
            </a:r>
          </a:p>
          <a:p>
            <a:pPr indent="-419100" lvl="0" marL="457200" rtl="0">
              <a:spcBef>
                <a:spcPts val="0"/>
              </a:spcBef>
              <a:buClr>
                <a:srgbClr val="F3F3F3"/>
              </a:buClr>
              <a:buSzPct val="100000"/>
              <a:buFont typeface="Times New Roman"/>
              <a:buAutoNum type="arabicPeriod" startAt="3"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Works Cited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 is centered;</a:t>
            </a:r>
            <a:r>
              <a:rPr lang="en" sz="3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that is all.  Nothing else.  Not underlined or bigger than 12 point font.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Format the Works Cited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845998"/>
            <a:ext cx="8229600" cy="272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MLA wants the </a:t>
            </a:r>
            <a:r>
              <a:rPr i="1" lang="en" sz="3600">
                <a:solidFill>
                  <a:srgbClr val="FFFF00"/>
                </a:solidFill>
              </a:rPr>
              <a:t>easiest</a:t>
            </a:r>
            <a:r>
              <a:rPr lang="en" sz="3600">
                <a:solidFill>
                  <a:srgbClr val="FFFF00"/>
                </a:solidFill>
              </a:rPr>
              <a:t> and shortest way to link your research (CDs) in your paper to the Works Cited page.  How do we do that?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457200" y="205973"/>
            <a:ext cx="8229600" cy="149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FFFF00"/>
                </a:solidFill>
              </a:rPr>
              <a:t>What’s the idea behind in-text citations?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1" sz="11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general rule, your in text citations MATCH the first significant word in your Works Cited exactly, including punctuation. 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Text Citation Rules: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387900" y="1144125"/>
            <a:ext cx="8368200" cy="342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      How would you cite page 44 of John Griffin’s </a:t>
            </a:r>
            <a:r>
              <a:rPr i="1"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Black Like Me</a:t>
            </a: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based on this Works Cited (W.C.) entry?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Griffin, John Howard. </a:t>
            </a:r>
            <a:r>
              <a:rPr i="1"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Black like Me</a:t>
            </a: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Houghton Mifflin, 1961.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0" lang="en" sz="4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IN-TEXT CITING PRACTICE: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517051"/>
            <a:ext cx="8229600" cy="435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ANSWER: 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(Griffin 44)	.	 </a:t>
            </a:r>
          </a:p>
          <a:p>
            <a:pPr indent="387350" lvl="0" marL="182880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NOTICE NO COMMA!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252075" y="1896298"/>
            <a:ext cx="8229600" cy="294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Anderson, Robert. “Elements of Drama.” </a:t>
            </a: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Elements of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i="1"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Literature Third Course, </a:t>
            </a: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edited by Kathleen Daniel, Holt, </a:t>
            </a:r>
          </a:p>
          <a:p>
            <a:pPr indent="457200"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Rinehart and Winston, 2003, pp. 626-630.</a:t>
            </a:r>
          </a:p>
          <a:p>
            <a:pPr indent="387350" lvl="0" rtl="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 txBox="1"/>
          <p:nvPr>
            <p:ph type="title"/>
          </p:nvPr>
        </p:nvSpPr>
        <p:spPr>
          <a:xfrm>
            <a:off x="457200" y="205973"/>
            <a:ext cx="8229600" cy="1555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0"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would you cite page 626 of this article from your textbook?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