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1" r:id="rId5"/>
    <p:sldId id="272" r:id="rId6"/>
    <p:sldId id="273" r:id="rId7"/>
    <p:sldId id="262" r:id="rId8"/>
    <p:sldId id="271"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72CEB11-F4F2-4ACE-A3D7-EDDDA60B9149}" type="datetimeFigureOut">
              <a:rPr lang="en-US" smtClean="0"/>
              <a:t>5/2/2017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868D3B5E-B348-44D0-8B14-776B5A6A0D15}"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2CEB11-F4F2-4ACE-A3D7-EDDDA60B9149}"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D3B5E-B348-44D0-8B14-776B5A6A0D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2CEB11-F4F2-4ACE-A3D7-EDDDA60B9149}"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68D3B5E-B348-44D0-8B14-776B5A6A0D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2CEB11-F4F2-4ACE-A3D7-EDDDA60B9149}"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D3B5E-B348-44D0-8B14-776B5A6A0D1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72CEB11-F4F2-4ACE-A3D7-EDDDA60B9149}" type="datetimeFigureOut">
              <a:rPr lang="en-US" smtClean="0"/>
              <a:t>5/2/2017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868D3B5E-B348-44D0-8B14-776B5A6A0D15}"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2CEB11-F4F2-4ACE-A3D7-EDDDA60B9149}"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D3B5E-B348-44D0-8B14-776B5A6A0D1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2CEB11-F4F2-4ACE-A3D7-EDDDA60B9149}" type="datetimeFigureOut">
              <a:rPr lang="en-US" smtClean="0"/>
              <a:t>5/2/2017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8D3B5E-B348-44D0-8B14-776B5A6A0D1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72CEB11-F4F2-4ACE-A3D7-EDDDA60B9149}" type="datetimeFigureOut">
              <a:rPr lang="en-US" smtClean="0"/>
              <a:t>5/2/2017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8D3B5E-B348-44D0-8B14-776B5A6A0D15}"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72CEB11-F4F2-4ACE-A3D7-EDDDA60B9149}" type="datetimeFigureOut">
              <a:rPr lang="en-US" smtClean="0"/>
              <a:t>5/2/2017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8D3B5E-B348-44D0-8B14-776B5A6A0D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2CEB11-F4F2-4ACE-A3D7-EDDDA60B9149}"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68D3B5E-B348-44D0-8B14-776B5A6A0D15}"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2CEB11-F4F2-4ACE-A3D7-EDDDA60B9149}"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D3B5E-B348-44D0-8B14-776B5A6A0D15}"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72CEB11-F4F2-4ACE-A3D7-EDDDA60B9149}" type="datetimeFigureOut">
              <a:rPr lang="en-US" smtClean="0"/>
              <a:t>5/2/2017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868D3B5E-B348-44D0-8B14-776B5A6A0D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5.1 – 5.5.2017</a:t>
            </a:r>
            <a:endParaRPr lang="en-US" dirty="0"/>
          </a:p>
        </p:txBody>
      </p:sp>
      <p:sp>
        <p:nvSpPr>
          <p:cNvPr id="2" name="Title 1"/>
          <p:cNvSpPr>
            <a:spLocks noGrp="1"/>
          </p:cNvSpPr>
          <p:nvPr>
            <p:ph type="title"/>
          </p:nvPr>
        </p:nvSpPr>
        <p:spPr/>
        <p:txBody>
          <a:bodyPr/>
          <a:lstStyle/>
          <a:p>
            <a:r>
              <a:rPr lang="en-US" dirty="0" smtClean="0"/>
              <a:t>English I</a:t>
            </a:r>
            <a:endParaRPr lang="en-US" dirty="0"/>
          </a:p>
        </p:txBody>
      </p:sp>
    </p:spTree>
    <p:extLst>
      <p:ext uri="{BB962C8B-B14F-4D97-AF65-F5344CB8AC3E}">
        <p14:creationId xmlns:p14="http://schemas.microsoft.com/office/powerpoint/2010/main" val="113356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19070"/>
            <a:ext cx="8686799" cy="4757929"/>
          </a:xfrm>
        </p:spPr>
        <p:txBody>
          <a:bodyPr>
            <a:noAutofit/>
          </a:bodyPr>
          <a:lstStyle/>
          <a:p>
            <a:r>
              <a:rPr lang="en-US" sz="3600" dirty="0" smtClean="0"/>
              <a:t>As </a:t>
            </a:r>
            <a:r>
              <a:rPr lang="en-US" sz="3600" dirty="0"/>
              <a:t>you read, identify poetic devices that establish </a:t>
            </a:r>
            <a:r>
              <a:rPr lang="en-US" sz="3600" dirty="0" smtClean="0"/>
              <a:t>the characters </a:t>
            </a:r>
            <a:r>
              <a:rPr lang="en-US" sz="3600" dirty="0"/>
              <a:t>INSTEAD of </a:t>
            </a:r>
            <a:r>
              <a:rPr lang="en-US" sz="3600" dirty="0" smtClean="0"/>
              <a:t>comic frames.</a:t>
            </a:r>
          </a:p>
          <a:p>
            <a:pPr lvl="1"/>
            <a:r>
              <a:rPr lang="en-US" sz="3200" dirty="0" smtClean="0"/>
              <a:t>Find 3 poetic devices per character.</a:t>
            </a:r>
            <a:endParaRPr lang="en-US" sz="3200" dirty="0"/>
          </a:p>
          <a:p>
            <a:pPr lvl="1"/>
            <a:r>
              <a:rPr lang="en-US" sz="3200" b="1" dirty="0">
                <a:solidFill>
                  <a:schemeClr val="accent1"/>
                </a:solidFill>
              </a:rPr>
              <a:t>Two sentence summary </a:t>
            </a:r>
            <a:r>
              <a:rPr lang="en-US" sz="3200" dirty="0"/>
              <a:t>of the plot</a:t>
            </a:r>
            <a:endParaRPr lang="en-US" sz="4400" dirty="0"/>
          </a:p>
          <a:p>
            <a:pPr lvl="2"/>
            <a:r>
              <a:rPr lang="en-US" sz="2800" dirty="0"/>
              <a:t>Quote it, </a:t>
            </a:r>
            <a:endParaRPr lang="en-US" sz="2800" dirty="0" smtClean="0"/>
          </a:p>
          <a:p>
            <a:pPr lvl="2"/>
            <a:r>
              <a:rPr lang="en-US" sz="2800" dirty="0" smtClean="0"/>
              <a:t>Name </a:t>
            </a:r>
            <a:r>
              <a:rPr lang="en-US" sz="2800" dirty="0"/>
              <a:t>it, </a:t>
            </a:r>
            <a:endParaRPr lang="en-US" sz="2800" dirty="0" smtClean="0"/>
          </a:p>
          <a:p>
            <a:pPr lvl="2"/>
            <a:r>
              <a:rPr lang="en-US" sz="2800" dirty="0" smtClean="0"/>
              <a:t>Explain </a:t>
            </a:r>
            <a:r>
              <a:rPr lang="en-US" sz="2800" dirty="0"/>
              <a:t>its effect on character/idea</a:t>
            </a:r>
            <a:r>
              <a:rPr lang="en-US" sz="2800" dirty="0" smtClean="0"/>
              <a:t>.</a:t>
            </a:r>
            <a:endParaRPr lang="en-US" sz="4400" dirty="0"/>
          </a:p>
          <a:p>
            <a:endParaRPr lang="en-US" sz="2400" dirty="0" smtClean="0"/>
          </a:p>
          <a:p>
            <a:endParaRPr lang="en-US" sz="3600" dirty="0"/>
          </a:p>
          <a:p>
            <a:endParaRPr lang="en-US" sz="2400" dirty="0"/>
          </a:p>
        </p:txBody>
      </p:sp>
      <p:sp>
        <p:nvSpPr>
          <p:cNvPr id="3" name="Title 2"/>
          <p:cNvSpPr>
            <a:spLocks noGrp="1"/>
          </p:cNvSpPr>
          <p:nvPr>
            <p:ph type="title"/>
          </p:nvPr>
        </p:nvSpPr>
        <p:spPr/>
        <p:txBody>
          <a:bodyPr/>
          <a:lstStyle/>
          <a:p>
            <a:r>
              <a:rPr lang="en-US" dirty="0" smtClean="0"/>
              <a:t>Act 2, scenes 1 &amp; 2</a:t>
            </a:r>
            <a:endParaRPr lang="en-US" dirty="0"/>
          </a:p>
        </p:txBody>
      </p:sp>
    </p:spTree>
    <p:extLst>
      <p:ext uri="{BB962C8B-B14F-4D97-AF65-F5344CB8AC3E}">
        <p14:creationId xmlns:p14="http://schemas.microsoft.com/office/powerpoint/2010/main" val="245644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0"/>
            <a:ext cx="8839200" cy="4407408"/>
          </a:xfrm>
        </p:spPr>
        <p:txBody>
          <a:bodyPr>
            <a:noAutofit/>
          </a:bodyPr>
          <a:lstStyle/>
          <a:p>
            <a:pPr marL="91440" indent="0" algn="ctr">
              <a:buNone/>
            </a:pPr>
            <a:r>
              <a:rPr lang="en-US" sz="2700" b="1" dirty="0" smtClean="0">
                <a:solidFill>
                  <a:schemeClr val="accent6"/>
                </a:solidFill>
              </a:rPr>
              <a:t>Quote it, Name it, Explain it.</a:t>
            </a:r>
            <a:endParaRPr lang="en-US" sz="2700" b="1" dirty="0">
              <a:solidFill>
                <a:schemeClr val="accent6"/>
              </a:solidFill>
            </a:endParaRPr>
          </a:p>
          <a:p>
            <a:pPr marL="91440" indent="0">
              <a:buNone/>
            </a:pPr>
            <a:r>
              <a:rPr lang="en-US" sz="2700" b="1" dirty="0" smtClean="0">
                <a:solidFill>
                  <a:schemeClr val="accent6"/>
                </a:solidFill>
              </a:rPr>
              <a:t>Quote </a:t>
            </a:r>
            <a:r>
              <a:rPr lang="en-US" sz="2700" b="1" dirty="0">
                <a:solidFill>
                  <a:schemeClr val="accent6"/>
                </a:solidFill>
              </a:rPr>
              <a:t>it: </a:t>
            </a:r>
            <a:r>
              <a:rPr lang="en-US" sz="2700" b="1" dirty="0" smtClean="0"/>
              <a:t>“</a:t>
            </a:r>
            <a:r>
              <a:rPr lang="en-US" sz="2700" dirty="0" smtClean="0"/>
              <a:t>It </a:t>
            </a:r>
            <a:r>
              <a:rPr lang="en-US" sz="2700" dirty="0"/>
              <a:t>is the east, and Juliet is the </a:t>
            </a:r>
            <a:r>
              <a:rPr lang="en-US" sz="2700" dirty="0" smtClean="0"/>
              <a:t>sun” (2.2.3)</a:t>
            </a:r>
            <a:endParaRPr lang="en-US" sz="2700" dirty="0"/>
          </a:p>
          <a:p>
            <a:pPr marL="91440" indent="0">
              <a:buNone/>
            </a:pPr>
            <a:r>
              <a:rPr lang="en-US" sz="2700" b="1" dirty="0">
                <a:solidFill>
                  <a:schemeClr val="accent6"/>
                </a:solidFill>
              </a:rPr>
              <a:t>Name it: </a:t>
            </a:r>
            <a:r>
              <a:rPr lang="en-US" sz="2700" dirty="0"/>
              <a:t>Metaphor comparing Juliet to the sun</a:t>
            </a:r>
          </a:p>
          <a:p>
            <a:pPr marL="91440" indent="0">
              <a:buNone/>
            </a:pPr>
            <a:r>
              <a:rPr lang="en-US" sz="2700" b="1" dirty="0" smtClean="0">
                <a:solidFill>
                  <a:schemeClr val="accent6"/>
                </a:solidFill>
              </a:rPr>
              <a:t>Explain it:  </a:t>
            </a:r>
            <a:r>
              <a:rPr lang="en-US" sz="2700" dirty="0"/>
              <a:t>This metaphor demonstrates how important Juliet is to Romeo.  She creates brightness and happiness in his previously depressed world; he no longer pines for Rosaline but finds the world vibrant when he sees Juliet.  Also, it could show that Juliet is the center of his world, much like the sun is the center of our universe.</a:t>
            </a:r>
          </a:p>
          <a:p>
            <a:pPr marL="45720" indent="0">
              <a:buNone/>
            </a:pPr>
            <a:endParaRPr lang="en-US" sz="2700" dirty="0"/>
          </a:p>
        </p:txBody>
      </p:sp>
      <p:sp>
        <p:nvSpPr>
          <p:cNvPr id="3" name="Title 2"/>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647097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a:bodyPr>
          <a:lstStyle/>
          <a:p>
            <a:r>
              <a:rPr lang="en-US" sz="3600" dirty="0" smtClean="0"/>
              <a:t>Soliloquy</a:t>
            </a:r>
          </a:p>
          <a:p>
            <a:r>
              <a:rPr lang="en-US" sz="3600" dirty="0" smtClean="0"/>
              <a:t>Malapropism</a:t>
            </a:r>
          </a:p>
          <a:p>
            <a:r>
              <a:rPr lang="en-US" sz="3600" dirty="0" smtClean="0"/>
              <a:t>Simile</a:t>
            </a:r>
          </a:p>
          <a:p>
            <a:r>
              <a:rPr lang="en-US" sz="3600" dirty="0" smtClean="0"/>
              <a:t>Pun</a:t>
            </a:r>
          </a:p>
          <a:p>
            <a:r>
              <a:rPr lang="en-US" sz="3600" dirty="0" smtClean="0"/>
              <a:t>Prose</a:t>
            </a:r>
          </a:p>
          <a:p>
            <a:r>
              <a:rPr lang="en-US" sz="3600" dirty="0" smtClean="0"/>
              <a:t>Allusion</a:t>
            </a:r>
          </a:p>
        </p:txBody>
      </p:sp>
      <p:sp>
        <p:nvSpPr>
          <p:cNvPr id="4" name="Content Placeholder 3"/>
          <p:cNvSpPr>
            <a:spLocks noGrp="1"/>
          </p:cNvSpPr>
          <p:nvPr>
            <p:ph sz="half" idx="2"/>
          </p:nvPr>
        </p:nvSpPr>
        <p:spPr/>
        <p:txBody>
          <a:bodyPr>
            <a:normAutofit fontScale="92500"/>
          </a:bodyPr>
          <a:lstStyle/>
          <a:p>
            <a:r>
              <a:rPr lang="en-US" sz="4000" dirty="0"/>
              <a:t>Metaphor</a:t>
            </a:r>
          </a:p>
          <a:p>
            <a:r>
              <a:rPr lang="en-US" sz="4000" dirty="0"/>
              <a:t>Alliteration</a:t>
            </a:r>
          </a:p>
          <a:p>
            <a:r>
              <a:rPr lang="en-US" sz="4000" dirty="0"/>
              <a:t>Personification</a:t>
            </a:r>
          </a:p>
          <a:p>
            <a:r>
              <a:rPr lang="en-US" sz="4000" dirty="0"/>
              <a:t>Heroic couplets</a:t>
            </a:r>
          </a:p>
          <a:p>
            <a:r>
              <a:rPr lang="en-US" sz="4000" dirty="0"/>
              <a:t>Sonnet</a:t>
            </a:r>
          </a:p>
          <a:p>
            <a:pPr marL="45720" indent="0">
              <a:buNone/>
            </a:pPr>
            <a:endParaRPr lang="en-US" dirty="0"/>
          </a:p>
        </p:txBody>
      </p:sp>
      <p:sp>
        <p:nvSpPr>
          <p:cNvPr id="3" name="Title 2"/>
          <p:cNvSpPr>
            <a:spLocks noGrp="1"/>
          </p:cNvSpPr>
          <p:nvPr>
            <p:ph type="title"/>
          </p:nvPr>
        </p:nvSpPr>
        <p:spPr/>
        <p:txBody>
          <a:bodyPr/>
          <a:lstStyle/>
          <a:p>
            <a:r>
              <a:rPr lang="en-US" dirty="0" smtClean="0"/>
              <a:t>Some possible literary devices:</a:t>
            </a:r>
            <a:endParaRPr lang="en-US" dirty="0"/>
          </a:p>
        </p:txBody>
      </p:sp>
    </p:spTree>
    <p:extLst>
      <p:ext uri="{BB962C8B-B14F-4D97-AF65-F5344CB8AC3E}">
        <p14:creationId xmlns:p14="http://schemas.microsoft.com/office/powerpoint/2010/main" val="2910100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endParaRPr lang="en-US" sz="3600" dirty="0" smtClean="0"/>
          </a:p>
          <a:p>
            <a:pPr marL="45720" indent="0" algn="ctr">
              <a:buNone/>
            </a:pPr>
            <a:r>
              <a:rPr lang="en-US" sz="3600" dirty="0" smtClean="0"/>
              <a:t>Finish literary device notes.</a:t>
            </a:r>
            <a:endParaRPr lang="en-US" sz="3600" dirty="0"/>
          </a:p>
        </p:txBody>
      </p:sp>
      <p:sp>
        <p:nvSpPr>
          <p:cNvPr id="5" name="Title 4"/>
          <p:cNvSpPr>
            <a:spLocks noGrp="1"/>
          </p:cNvSpPr>
          <p:nvPr>
            <p:ph type="title"/>
          </p:nvPr>
        </p:nvSpPr>
        <p:spPr/>
        <p:txBody>
          <a:bodyPr/>
          <a:lstStyle/>
          <a:p>
            <a:r>
              <a:rPr lang="en-US" dirty="0" smtClean="0"/>
              <a:t>Homework</a:t>
            </a:r>
            <a:endParaRPr lang="en-US" dirty="0"/>
          </a:p>
        </p:txBody>
      </p:sp>
    </p:spTree>
    <p:extLst>
      <p:ext uri="{BB962C8B-B14F-4D97-AF65-F5344CB8AC3E}">
        <p14:creationId xmlns:p14="http://schemas.microsoft.com/office/powerpoint/2010/main" val="3729847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590799"/>
            <a:ext cx="8407893" cy="3535679"/>
          </a:xfrm>
        </p:spPr>
        <p:txBody>
          <a:bodyPr>
            <a:normAutofit/>
          </a:bodyPr>
          <a:lstStyle/>
          <a:p>
            <a:pPr marL="45720" indent="0" algn="ctr">
              <a:buNone/>
            </a:pPr>
            <a:r>
              <a:rPr lang="en-US" sz="4000" dirty="0" smtClean="0"/>
              <a:t>I can use poetic devices to analyze character in 2.3 of </a:t>
            </a:r>
            <a:r>
              <a:rPr lang="en-US" sz="4000" i="1" dirty="0" smtClean="0"/>
              <a:t>Romeo and Juliet. </a:t>
            </a:r>
            <a:endParaRPr lang="en-US" sz="4000" dirty="0"/>
          </a:p>
        </p:txBody>
      </p:sp>
      <p:sp>
        <p:nvSpPr>
          <p:cNvPr id="3" name="Title 2"/>
          <p:cNvSpPr>
            <a:spLocks noGrp="1"/>
          </p:cNvSpPr>
          <p:nvPr>
            <p:ph type="title"/>
          </p:nvPr>
        </p:nvSpPr>
        <p:spPr/>
        <p:txBody>
          <a:bodyPr/>
          <a:lstStyle/>
          <a:p>
            <a:r>
              <a:rPr lang="en-US" dirty="0" smtClean="0"/>
              <a:t>Learning Target 5.8.2017</a:t>
            </a:r>
            <a:endParaRPr lang="en-US" dirty="0"/>
          </a:p>
        </p:txBody>
      </p:sp>
    </p:spTree>
    <p:extLst>
      <p:ext uri="{BB962C8B-B14F-4D97-AF65-F5344CB8AC3E}">
        <p14:creationId xmlns:p14="http://schemas.microsoft.com/office/powerpoint/2010/main" val="1523351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1447800"/>
            <a:ext cx="9144000" cy="5410200"/>
          </a:xfrm>
        </p:spPr>
        <p:txBody>
          <a:bodyPr>
            <a:noAutofit/>
          </a:bodyPr>
          <a:lstStyle/>
          <a:p>
            <a:r>
              <a:rPr lang="en-US" sz="2700" dirty="0" smtClean="0"/>
              <a:t>Analyze the </a:t>
            </a:r>
            <a:r>
              <a:rPr lang="en-US" sz="2700" b="1" dirty="0" smtClean="0"/>
              <a:t>tricks </a:t>
            </a:r>
            <a:r>
              <a:rPr lang="en-US" sz="2700" dirty="0" smtClean="0"/>
              <a:t>in the Friar’s speech.</a:t>
            </a:r>
          </a:p>
          <a:p>
            <a:r>
              <a:rPr lang="en-US" sz="2700" dirty="0" smtClean="0"/>
              <a:t>Then, answer:</a:t>
            </a:r>
          </a:p>
          <a:p>
            <a:pPr marL="708660" lvl="1" indent="-342900">
              <a:buFont typeface="+mj-lt"/>
              <a:buAutoNum type="arabicPeriod"/>
            </a:pPr>
            <a:r>
              <a:rPr lang="en-US" sz="2700" dirty="0" smtClean="0"/>
              <a:t>What’s he saying about </a:t>
            </a:r>
            <a:r>
              <a:rPr lang="en-US" sz="2700" b="1" dirty="0" smtClean="0"/>
              <a:t>nature </a:t>
            </a:r>
            <a:r>
              <a:rPr lang="en-US" sz="2700" dirty="0" smtClean="0"/>
              <a:t>and </a:t>
            </a:r>
            <a:r>
              <a:rPr lang="en-US" sz="2700" b="1" dirty="0" smtClean="0"/>
              <a:t>man? </a:t>
            </a:r>
            <a:endParaRPr lang="en-US" sz="2700" dirty="0" smtClean="0"/>
          </a:p>
          <a:p>
            <a:pPr marL="708660" lvl="1" indent="-342900">
              <a:buFont typeface="+mj-lt"/>
              <a:buAutoNum type="arabicPeriod"/>
            </a:pPr>
            <a:r>
              <a:rPr lang="en-US" sz="2700" dirty="0" smtClean="0"/>
              <a:t>Why is the Friar concerned about Romeo’s desire to marry Juliet?</a:t>
            </a:r>
          </a:p>
          <a:p>
            <a:pPr marL="708660" lvl="1" indent="-342900">
              <a:buFont typeface="+mj-lt"/>
              <a:buAutoNum type="arabicPeriod"/>
            </a:pPr>
            <a:r>
              <a:rPr lang="en-US" sz="2700" dirty="0" smtClean="0"/>
              <a:t>What is the Friar’s warning? </a:t>
            </a:r>
          </a:p>
          <a:p>
            <a:pPr marL="708660" lvl="1" indent="-342900">
              <a:buFont typeface="+mj-lt"/>
              <a:buAutoNum type="arabicPeriod"/>
            </a:pPr>
            <a:r>
              <a:rPr lang="en-US" sz="2700" dirty="0" smtClean="0"/>
              <a:t>Why does he agree to perform the wedding?</a:t>
            </a:r>
          </a:p>
          <a:p>
            <a:pPr marL="708660" lvl="1" indent="-342900">
              <a:buFont typeface="+mj-lt"/>
              <a:buAutoNum type="arabicPeriod"/>
            </a:pPr>
            <a:r>
              <a:rPr lang="en-US" sz="2700" dirty="0" smtClean="0"/>
              <a:t>Give examples of at least </a:t>
            </a:r>
            <a:r>
              <a:rPr lang="en-US" sz="2700" b="1" dirty="0" smtClean="0"/>
              <a:t>four </a:t>
            </a:r>
            <a:r>
              <a:rPr lang="en-US" sz="2700" dirty="0" smtClean="0"/>
              <a:t>poetic devices used in this scene.</a:t>
            </a:r>
          </a:p>
          <a:p>
            <a:pPr marL="434340" indent="-342900"/>
            <a:r>
              <a:rPr lang="en-US" sz="2700" dirty="0" smtClean="0"/>
              <a:t>What kind of character is the Friar? </a:t>
            </a:r>
          </a:p>
          <a:p>
            <a:pPr marL="708660" lvl="1" indent="-342900"/>
            <a:r>
              <a:rPr lang="en-US" sz="2700" dirty="0" smtClean="0"/>
              <a:t>How do poetic devices help establish his character?</a:t>
            </a:r>
            <a:endParaRPr lang="en-US" sz="2700" dirty="0"/>
          </a:p>
        </p:txBody>
      </p:sp>
      <p:sp>
        <p:nvSpPr>
          <p:cNvPr id="3" name="Title 2"/>
          <p:cNvSpPr>
            <a:spLocks noGrp="1"/>
          </p:cNvSpPr>
          <p:nvPr>
            <p:ph type="title"/>
          </p:nvPr>
        </p:nvSpPr>
        <p:spPr/>
        <p:txBody>
          <a:bodyPr/>
          <a:lstStyle/>
          <a:p>
            <a:r>
              <a:rPr lang="en-US" dirty="0" smtClean="0"/>
              <a:t>The friar…</a:t>
            </a:r>
            <a:endParaRPr lang="en-US" dirty="0"/>
          </a:p>
        </p:txBody>
      </p:sp>
    </p:spTree>
    <p:extLst>
      <p:ext uri="{BB962C8B-B14F-4D97-AF65-F5344CB8AC3E}">
        <p14:creationId xmlns:p14="http://schemas.microsoft.com/office/powerpoint/2010/main" val="1715227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3124199"/>
            <a:ext cx="8407893" cy="3002279"/>
          </a:xfrm>
        </p:spPr>
        <p:txBody>
          <a:bodyPr>
            <a:normAutofit/>
          </a:bodyPr>
          <a:lstStyle/>
          <a:p>
            <a:pPr marL="45720" indent="0" algn="ctr">
              <a:buNone/>
            </a:pPr>
            <a:r>
              <a:rPr lang="en-US" sz="4400" dirty="0" smtClean="0"/>
              <a:t>4 frames of comics for 2.3</a:t>
            </a:r>
            <a:endParaRPr lang="en-US" sz="4400" dirty="0"/>
          </a:p>
        </p:txBody>
      </p:sp>
      <p:sp>
        <p:nvSpPr>
          <p:cNvPr id="3" name="Title 2"/>
          <p:cNvSpPr>
            <a:spLocks noGrp="1"/>
          </p:cNvSpPr>
          <p:nvPr>
            <p:ph type="title"/>
          </p:nvPr>
        </p:nvSpPr>
        <p:spPr/>
        <p:txBody>
          <a:bodyPr/>
          <a:lstStyle/>
          <a:p>
            <a:r>
              <a:rPr lang="en-US" dirty="0" smtClean="0"/>
              <a:t>Homework</a:t>
            </a:r>
            <a:endParaRPr lang="en-US" dirty="0"/>
          </a:p>
        </p:txBody>
      </p:sp>
    </p:spTree>
    <p:extLst>
      <p:ext uri="{BB962C8B-B14F-4D97-AF65-F5344CB8AC3E}">
        <p14:creationId xmlns:p14="http://schemas.microsoft.com/office/powerpoint/2010/main" val="2998348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400" dirty="0" smtClean="0"/>
          </a:p>
          <a:p>
            <a:pPr marL="0" indent="0" algn="ctr">
              <a:buNone/>
            </a:pPr>
            <a:r>
              <a:rPr lang="en-US" sz="4400" dirty="0" smtClean="0"/>
              <a:t>I </a:t>
            </a:r>
            <a:r>
              <a:rPr lang="en-US" sz="4400" dirty="0"/>
              <a:t>can discover iambic pentameter, blank verse vs. prose, </a:t>
            </a:r>
            <a:r>
              <a:rPr lang="en-US" sz="4400" dirty="0" smtClean="0"/>
              <a:t>sonnets and </a:t>
            </a:r>
            <a:r>
              <a:rPr lang="en-US" sz="4400" dirty="0"/>
              <a:t>heroic couplets. </a:t>
            </a:r>
          </a:p>
        </p:txBody>
      </p:sp>
      <p:sp>
        <p:nvSpPr>
          <p:cNvPr id="2" name="Title 1"/>
          <p:cNvSpPr>
            <a:spLocks noGrp="1"/>
          </p:cNvSpPr>
          <p:nvPr>
            <p:ph type="title"/>
          </p:nvPr>
        </p:nvSpPr>
        <p:spPr/>
        <p:txBody>
          <a:bodyPr/>
          <a:lstStyle/>
          <a:p>
            <a:r>
              <a:rPr lang="en-US" dirty="0" smtClean="0"/>
              <a:t>Learning Target 5.2.2017</a:t>
            </a:r>
            <a:endParaRPr lang="en-US" dirty="0"/>
          </a:p>
        </p:txBody>
      </p:sp>
    </p:spTree>
    <p:extLst>
      <p:ext uri="{BB962C8B-B14F-4D97-AF65-F5344CB8AC3E}">
        <p14:creationId xmlns:p14="http://schemas.microsoft.com/office/powerpoint/2010/main" val="801544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52400" y="1600200"/>
            <a:ext cx="4038600" cy="4910328"/>
          </a:xfrm>
        </p:spPr>
        <p:txBody>
          <a:bodyPr>
            <a:normAutofit fontScale="92500"/>
          </a:bodyPr>
          <a:lstStyle/>
          <a:p>
            <a:r>
              <a:rPr lang="en-US" dirty="0" smtClean="0"/>
              <a:t>Why does Shakespeare write the way he does?</a:t>
            </a:r>
          </a:p>
          <a:p>
            <a:r>
              <a:rPr lang="en-US" dirty="0"/>
              <a:t>Why do characters share lines or have a line start mid-way on the page</a:t>
            </a:r>
            <a:r>
              <a:rPr lang="en-US" dirty="0" smtClean="0"/>
              <a:t>?</a:t>
            </a:r>
          </a:p>
          <a:p>
            <a:r>
              <a:rPr lang="en-US" dirty="0"/>
              <a:t>Why so many apostrophes? </a:t>
            </a:r>
            <a:endParaRPr lang="en-US" dirty="0" smtClean="0"/>
          </a:p>
          <a:p>
            <a:pPr lvl="0"/>
            <a:r>
              <a:rPr lang="en-US" dirty="0"/>
              <a:t>Why is the word order flipped sometimes?</a:t>
            </a:r>
          </a:p>
          <a:p>
            <a:endParaRPr lang="en-US" dirty="0"/>
          </a:p>
        </p:txBody>
      </p:sp>
      <p:sp>
        <p:nvSpPr>
          <p:cNvPr id="4" name="Title 3"/>
          <p:cNvSpPr>
            <a:spLocks noGrp="1"/>
          </p:cNvSpPr>
          <p:nvPr>
            <p:ph type="title"/>
          </p:nvPr>
        </p:nvSpPr>
        <p:spPr/>
        <p:txBody>
          <a:bodyPr/>
          <a:lstStyle/>
          <a:p>
            <a:r>
              <a:rPr lang="en-US" dirty="0" smtClean="0"/>
              <a:t>Questions to think about</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038600" y="3505200"/>
            <a:ext cx="4893610" cy="2816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Callout 4"/>
          <p:cNvSpPr/>
          <p:nvPr/>
        </p:nvSpPr>
        <p:spPr>
          <a:xfrm>
            <a:off x="6096000" y="1676400"/>
            <a:ext cx="2667000" cy="1752600"/>
          </a:xfrm>
          <a:prstGeom prst="wedgeEllipseCallou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286500" y="2014091"/>
            <a:ext cx="2286000" cy="1077218"/>
          </a:xfrm>
          <a:prstGeom prst="rect">
            <a:avLst/>
          </a:prstGeom>
          <a:noFill/>
        </p:spPr>
        <p:txBody>
          <a:bodyPr wrap="square" rtlCol="0">
            <a:spAutoFit/>
          </a:bodyPr>
          <a:lstStyle/>
          <a:p>
            <a:pPr algn="ctr"/>
            <a:r>
              <a:rPr lang="en-US" sz="3200" dirty="0" smtClean="0"/>
              <a:t>Why am I like this?</a:t>
            </a:r>
            <a:endParaRPr lang="en-US" sz="3200" dirty="0"/>
          </a:p>
        </p:txBody>
      </p:sp>
    </p:spTree>
    <p:extLst>
      <p:ext uri="{BB962C8B-B14F-4D97-AF65-F5344CB8AC3E}">
        <p14:creationId xmlns:p14="http://schemas.microsoft.com/office/powerpoint/2010/main" val="307938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719070"/>
            <a:ext cx="8763000" cy="4681729"/>
          </a:xfrm>
        </p:spPr>
        <p:txBody>
          <a:bodyPr>
            <a:normAutofit/>
          </a:bodyPr>
          <a:lstStyle/>
          <a:p>
            <a:pPr marL="45720" indent="0" algn="ctr">
              <a:buNone/>
            </a:pPr>
            <a:r>
              <a:rPr lang="en-US" sz="2800" dirty="0"/>
              <a:t>But </a:t>
            </a:r>
            <a:r>
              <a:rPr lang="en-US" sz="2800" b="1" u="sng" dirty="0"/>
              <a:t>soft</a:t>
            </a:r>
            <a:r>
              <a:rPr lang="en-US" sz="2800" dirty="0"/>
              <a:t> what </a:t>
            </a:r>
            <a:r>
              <a:rPr lang="en-US" sz="2800" b="1" u="sng" dirty="0"/>
              <a:t>light</a:t>
            </a:r>
            <a:r>
              <a:rPr lang="en-US" sz="2800" dirty="0"/>
              <a:t> through </a:t>
            </a:r>
            <a:r>
              <a:rPr lang="en-US" sz="2800" b="1" u="sng" dirty="0"/>
              <a:t>yon</a:t>
            </a:r>
            <a:r>
              <a:rPr lang="en-US" sz="2800" dirty="0"/>
              <a:t>der </a:t>
            </a:r>
            <a:r>
              <a:rPr lang="en-US" sz="2800" b="1" u="sng" dirty="0"/>
              <a:t>win</a:t>
            </a:r>
            <a:r>
              <a:rPr lang="en-US" sz="2800" dirty="0"/>
              <a:t>dow </a:t>
            </a:r>
            <a:r>
              <a:rPr lang="en-US" sz="2800" b="1" u="sng" dirty="0"/>
              <a:t>breaks</a:t>
            </a:r>
            <a:r>
              <a:rPr lang="en-US" sz="2800" dirty="0"/>
              <a:t> </a:t>
            </a:r>
          </a:p>
          <a:p>
            <a:pPr marL="45720" indent="0" algn="ctr">
              <a:buNone/>
            </a:pPr>
            <a:endParaRPr lang="en-US" sz="2800" dirty="0" smtClean="0"/>
          </a:p>
          <a:p>
            <a:pPr marL="45720" indent="0" algn="ctr">
              <a:buNone/>
            </a:pPr>
            <a:r>
              <a:rPr lang="en-US" sz="2800" dirty="0" smtClean="0"/>
              <a:t>It </a:t>
            </a:r>
            <a:r>
              <a:rPr lang="en-US" sz="2800" b="1" u="sng" dirty="0"/>
              <a:t>is</a:t>
            </a:r>
            <a:r>
              <a:rPr lang="en-US" sz="2800" dirty="0"/>
              <a:t> the </a:t>
            </a:r>
            <a:r>
              <a:rPr lang="en-US" sz="2800" b="1" u="sng" dirty="0"/>
              <a:t>east</a:t>
            </a:r>
            <a:r>
              <a:rPr lang="en-US" sz="2800" dirty="0"/>
              <a:t>, and </a:t>
            </a:r>
            <a:r>
              <a:rPr lang="en-US" sz="2800" b="1" u="sng" dirty="0"/>
              <a:t>Ju</a:t>
            </a:r>
            <a:r>
              <a:rPr lang="en-US" sz="2800" dirty="0"/>
              <a:t>liet </a:t>
            </a:r>
            <a:r>
              <a:rPr lang="en-US" sz="2800" b="1" dirty="0"/>
              <a:t>is</a:t>
            </a:r>
            <a:r>
              <a:rPr lang="en-US" sz="2800" dirty="0"/>
              <a:t> the </a:t>
            </a:r>
            <a:r>
              <a:rPr lang="en-US" sz="2800" b="1" dirty="0"/>
              <a:t>sun</a:t>
            </a:r>
          </a:p>
          <a:p>
            <a:pPr marL="45720" indent="0" algn="ctr">
              <a:buNone/>
            </a:pPr>
            <a:endParaRPr lang="en-US" sz="2800" dirty="0" smtClean="0"/>
          </a:p>
          <a:p>
            <a:pPr marL="45720" indent="0" algn="ctr">
              <a:buNone/>
            </a:pPr>
            <a:r>
              <a:rPr lang="en-US" sz="2800" dirty="0" smtClean="0"/>
              <a:t>Ar</a:t>
            </a:r>
            <a:r>
              <a:rPr lang="en-US" sz="2800" b="1" u="sng" dirty="0" smtClean="0"/>
              <a:t>ise</a:t>
            </a:r>
            <a:r>
              <a:rPr lang="en-US" sz="2800" dirty="0" smtClean="0"/>
              <a:t> </a:t>
            </a:r>
            <a:r>
              <a:rPr lang="en-US" sz="2800" dirty="0"/>
              <a:t>fair </a:t>
            </a:r>
            <a:r>
              <a:rPr lang="en-US" sz="2800" b="1" u="sng" dirty="0"/>
              <a:t>sun</a:t>
            </a:r>
            <a:r>
              <a:rPr lang="en-US" sz="2800" dirty="0"/>
              <a:t> and </a:t>
            </a:r>
            <a:r>
              <a:rPr lang="en-US" sz="2800" b="1" u="sng" dirty="0"/>
              <a:t>kill</a:t>
            </a:r>
            <a:r>
              <a:rPr lang="en-US" sz="2800" dirty="0"/>
              <a:t> the </a:t>
            </a:r>
            <a:r>
              <a:rPr lang="en-US" sz="2800" b="1" u="sng" dirty="0"/>
              <a:t>en</a:t>
            </a:r>
            <a:r>
              <a:rPr lang="en-US" sz="2800" dirty="0"/>
              <a:t>vious </a:t>
            </a:r>
            <a:r>
              <a:rPr lang="en-US" sz="2800" b="1" u="sng" dirty="0"/>
              <a:t>moon</a:t>
            </a:r>
          </a:p>
          <a:p>
            <a:pPr marL="45720" indent="0" algn="ctr">
              <a:buNone/>
            </a:pPr>
            <a:endParaRPr lang="en-US" sz="2800" dirty="0" smtClean="0"/>
          </a:p>
          <a:p>
            <a:pPr marL="45720" indent="0" algn="ctr">
              <a:buNone/>
            </a:pPr>
            <a:r>
              <a:rPr lang="en-US" sz="2800" dirty="0" smtClean="0"/>
              <a:t>who </a:t>
            </a:r>
            <a:r>
              <a:rPr lang="en-US" sz="2800" b="1" u="sng" dirty="0"/>
              <a:t>is</a:t>
            </a:r>
            <a:r>
              <a:rPr lang="en-US" sz="2800" dirty="0"/>
              <a:t> al</a:t>
            </a:r>
            <a:r>
              <a:rPr lang="en-US" sz="2800" b="1" u="sng" dirty="0"/>
              <a:t>rea</a:t>
            </a:r>
            <a:r>
              <a:rPr lang="en-US" sz="2800" dirty="0"/>
              <a:t>dy </a:t>
            </a:r>
            <a:r>
              <a:rPr lang="en-US" sz="2800" b="1" u="sng" dirty="0"/>
              <a:t>sick</a:t>
            </a:r>
            <a:r>
              <a:rPr lang="en-US" sz="2800" dirty="0"/>
              <a:t> and </a:t>
            </a:r>
            <a:r>
              <a:rPr lang="en-US" sz="2800" b="1" u="sng" dirty="0"/>
              <a:t>pale</a:t>
            </a:r>
            <a:r>
              <a:rPr lang="en-US" sz="2800" dirty="0"/>
              <a:t> with </a:t>
            </a:r>
            <a:r>
              <a:rPr lang="en-US" sz="2800" b="1" u="sng" dirty="0"/>
              <a:t>grief</a:t>
            </a:r>
          </a:p>
          <a:p>
            <a:pPr marL="45720" indent="0" algn="ctr">
              <a:buNone/>
            </a:pPr>
            <a:endParaRPr lang="en-US" sz="2800" dirty="0" smtClean="0"/>
          </a:p>
          <a:p>
            <a:pPr marL="45720" indent="0" algn="ctr">
              <a:buNone/>
            </a:pPr>
            <a:r>
              <a:rPr lang="en-US" sz="2800" dirty="0" smtClean="0"/>
              <a:t>that </a:t>
            </a:r>
            <a:r>
              <a:rPr lang="en-US" sz="2800" b="1" u="sng" dirty="0"/>
              <a:t>thou</a:t>
            </a:r>
            <a:r>
              <a:rPr lang="en-US" sz="2800" dirty="0"/>
              <a:t> her </a:t>
            </a:r>
            <a:r>
              <a:rPr lang="en-US" sz="2800" b="1" u="sng" dirty="0"/>
              <a:t>maid</a:t>
            </a:r>
            <a:r>
              <a:rPr lang="en-US" sz="2800" dirty="0"/>
              <a:t> art </a:t>
            </a:r>
            <a:r>
              <a:rPr lang="en-US" sz="2800" b="1" u="sng" dirty="0"/>
              <a:t>far</a:t>
            </a:r>
            <a:r>
              <a:rPr lang="en-US" sz="2800" dirty="0"/>
              <a:t> more </a:t>
            </a:r>
            <a:r>
              <a:rPr lang="en-US" sz="2800" b="1" u="sng" dirty="0"/>
              <a:t>fair</a:t>
            </a:r>
            <a:r>
              <a:rPr lang="en-US" sz="2800" dirty="0"/>
              <a:t> than </a:t>
            </a:r>
            <a:r>
              <a:rPr lang="en-US" sz="2800" b="1" u="sng" dirty="0"/>
              <a:t>she</a:t>
            </a:r>
          </a:p>
          <a:p>
            <a:pPr marL="45720" indent="0" algn="ctr">
              <a:buNone/>
            </a:pPr>
            <a:endParaRPr lang="en-US" sz="2800" dirty="0"/>
          </a:p>
        </p:txBody>
      </p:sp>
      <p:sp>
        <p:nvSpPr>
          <p:cNvPr id="3" name="Title 2"/>
          <p:cNvSpPr>
            <a:spLocks noGrp="1"/>
          </p:cNvSpPr>
          <p:nvPr>
            <p:ph type="title"/>
          </p:nvPr>
        </p:nvSpPr>
        <p:spPr/>
        <p:txBody>
          <a:bodyPr/>
          <a:lstStyle/>
          <a:p>
            <a:r>
              <a:rPr lang="en-US" dirty="0" smtClean="0"/>
              <a:t>What is </a:t>
            </a:r>
            <a:r>
              <a:rPr lang="en-US" b="1" dirty="0" smtClean="0">
                <a:solidFill>
                  <a:schemeClr val="accent1"/>
                </a:solidFill>
              </a:rPr>
              <a:t>Iambic Pentameter?</a:t>
            </a:r>
            <a:endParaRPr lang="en-US" dirty="0">
              <a:solidFill>
                <a:schemeClr val="accent1"/>
              </a:solidFill>
            </a:endParaRPr>
          </a:p>
        </p:txBody>
      </p:sp>
    </p:spTree>
    <p:extLst>
      <p:ext uri="{BB962C8B-B14F-4D97-AF65-F5344CB8AC3E}">
        <p14:creationId xmlns:p14="http://schemas.microsoft.com/office/powerpoint/2010/main" val="4208255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endParaRPr lang="en-US" sz="4400" dirty="0" smtClean="0"/>
          </a:p>
          <a:p>
            <a:pPr marL="45720" indent="0" algn="ctr">
              <a:buNone/>
            </a:pPr>
            <a:r>
              <a:rPr lang="en-US" sz="4400" dirty="0"/>
              <a:t>˘ = unstressed</a:t>
            </a:r>
            <a:r>
              <a:rPr lang="en-US" sz="4400" b="1" dirty="0"/>
              <a:t> </a:t>
            </a:r>
            <a:endParaRPr lang="en-US" sz="4400" dirty="0" smtClean="0"/>
          </a:p>
          <a:p>
            <a:pPr marL="45720" indent="0" algn="ctr">
              <a:buNone/>
            </a:pPr>
            <a:r>
              <a:rPr lang="el-GR" sz="4400" dirty="0" smtClean="0"/>
              <a:t>΄</a:t>
            </a:r>
            <a:r>
              <a:rPr lang="en-US" sz="4400" dirty="0" smtClean="0"/>
              <a:t> = </a:t>
            </a:r>
            <a:r>
              <a:rPr lang="en-US" sz="4400" b="1" u="sng" dirty="0" smtClean="0"/>
              <a:t>stressed</a:t>
            </a:r>
          </a:p>
          <a:p>
            <a:pPr marL="45720" indent="0" algn="ctr">
              <a:buNone/>
            </a:pPr>
            <a:r>
              <a:rPr lang="en-US" sz="4400" dirty="0" smtClean="0"/>
              <a:t>Iamb: unstressed syllable followed by </a:t>
            </a:r>
            <a:r>
              <a:rPr lang="en-US" sz="4400" b="1" u="sng" dirty="0" smtClean="0"/>
              <a:t>stressed</a:t>
            </a:r>
          </a:p>
          <a:p>
            <a:pPr marL="45720" indent="0">
              <a:buNone/>
            </a:pPr>
            <a:endParaRPr lang="en-US" dirty="0"/>
          </a:p>
        </p:txBody>
      </p:sp>
      <p:sp>
        <p:nvSpPr>
          <p:cNvPr id="3" name="Title 2"/>
          <p:cNvSpPr>
            <a:spLocks noGrp="1"/>
          </p:cNvSpPr>
          <p:nvPr>
            <p:ph type="title"/>
          </p:nvPr>
        </p:nvSpPr>
        <p:spPr/>
        <p:txBody>
          <a:bodyPr/>
          <a:lstStyle/>
          <a:p>
            <a:r>
              <a:rPr lang="en-US" dirty="0" smtClean="0"/>
              <a:t>Iambic</a:t>
            </a:r>
            <a:endParaRPr lang="en-US" dirty="0"/>
          </a:p>
        </p:txBody>
      </p:sp>
    </p:spTree>
    <p:extLst>
      <p:ext uri="{BB962C8B-B14F-4D97-AF65-F5344CB8AC3E}">
        <p14:creationId xmlns:p14="http://schemas.microsoft.com/office/powerpoint/2010/main" val="2191473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4000" dirty="0" smtClean="0"/>
              <a:t>Penta = 5</a:t>
            </a:r>
          </a:p>
          <a:p>
            <a:pPr algn="ctr"/>
            <a:r>
              <a:rPr lang="en-US" sz="4000" dirty="0" smtClean="0"/>
              <a:t>Meter = rhythm</a:t>
            </a:r>
          </a:p>
          <a:p>
            <a:pPr algn="ctr"/>
            <a:r>
              <a:rPr lang="en-US" sz="4000" dirty="0" smtClean="0"/>
              <a:t>Lines composed of </a:t>
            </a:r>
            <a:r>
              <a:rPr lang="en-US" sz="4000" b="1" u="sng" dirty="0" smtClean="0"/>
              <a:t>5 iambs</a:t>
            </a:r>
            <a:endParaRPr lang="en-US" sz="4000" u="sng" dirty="0"/>
          </a:p>
        </p:txBody>
      </p:sp>
      <p:sp>
        <p:nvSpPr>
          <p:cNvPr id="3" name="Title 2"/>
          <p:cNvSpPr>
            <a:spLocks noGrp="1"/>
          </p:cNvSpPr>
          <p:nvPr>
            <p:ph type="title"/>
          </p:nvPr>
        </p:nvSpPr>
        <p:spPr/>
        <p:txBody>
          <a:bodyPr/>
          <a:lstStyle/>
          <a:p>
            <a:r>
              <a:rPr lang="en-US" u="sng" dirty="0" smtClean="0"/>
              <a:t>Penta</a:t>
            </a:r>
            <a:r>
              <a:rPr lang="en-US" dirty="0" smtClean="0"/>
              <a:t>meter</a:t>
            </a:r>
            <a:endParaRPr lang="en-US" dirty="0"/>
          </a:p>
        </p:txBody>
      </p:sp>
    </p:spTree>
    <p:extLst>
      <p:ext uri="{BB962C8B-B14F-4D97-AF65-F5344CB8AC3E}">
        <p14:creationId xmlns:p14="http://schemas.microsoft.com/office/powerpoint/2010/main" val="3615032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Autofit/>
          </a:bodyPr>
          <a:lstStyle/>
          <a:p>
            <a:r>
              <a:rPr lang="en-US" sz="3200" dirty="0" smtClean="0"/>
              <a:t>What is a sonnet?</a:t>
            </a:r>
          </a:p>
          <a:p>
            <a:r>
              <a:rPr lang="en-US" sz="3200" dirty="0" smtClean="0"/>
              <a:t>What are heroic couplets?</a:t>
            </a:r>
          </a:p>
          <a:p>
            <a:r>
              <a:rPr lang="en-US" sz="3200" dirty="0" smtClean="0"/>
              <a:t>What does it look like when lines are in blank verse?</a:t>
            </a:r>
          </a:p>
          <a:p>
            <a:r>
              <a:rPr lang="en-US" sz="3200" dirty="0" smtClean="0"/>
              <a:t>What is prose? </a:t>
            </a:r>
          </a:p>
          <a:p>
            <a:pPr lvl="1"/>
            <a:r>
              <a:rPr lang="en-US" sz="2800" dirty="0" smtClean="0"/>
              <a:t>Whose lines are spoken in blank verse?</a:t>
            </a:r>
          </a:p>
          <a:p>
            <a:pPr lvl="1"/>
            <a:r>
              <a:rPr lang="en-US" sz="2800" dirty="0" smtClean="0"/>
              <a:t>Who is more likely to speak in prose?</a:t>
            </a:r>
          </a:p>
          <a:p>
            <a:pPr lvl="1"/>
            <a:r>
              <a:rPr lang="en-US" sz="2800" dirty="0" smtClean="0"/>
              <a:t>Sonnet with Juliet… What does the sonnet form suggest?</a:t>
            </a:r>
            <a:endParaRPr lang="en-US" sz="2800" dirty="0"/>
          </a:p>
        </p:txBody>
      </p:sp>
      <p:sp>
        <p:nvSpPr>
          <p:cNvPr id="3" name="Title 2"/>
          <p:cNvSpPr>
            <a:spLocks noGrp="1"/>
          </p:cNvSpPr>
          <p:nvPr>
            <p:ph type="title"/>
          </p:nvPr>
        </p:nvSpPr>
        <p:spPr/>
        <p:txBody>
          <a:bodyPr/>
          <a:lstStyle/>
          <a:p>
            <a:r>
              <a:rPr lang="en-US" dirty="0" smtClean="0"/>
              <a:t>Shakespeare’s </a:t>
            </a:r>
            <a:r>
              <a:rPr lang="en-US" dirty="0" smtClean="0">
                <a:solidFill>
                  <a:schemeClr val="accent5"/>
                </a:solidFill>
              </a:rPr>
              <a:t>art</a:t>
            </a:r>
            <a:r>
              <a:rPr lang="en-US" dirty="0" smtClean="0"/>
              <a:t> of writing</a:t>
            </a:r>
            <a:endParaRPr lang="en-US" dirty="0"/>
          </a:p>
        </p:txBody>
      </p:sp>
    </p:spTree>
    <p:extLst>
      <p:ext uri="{BB962C8B-B14F-4D97-AF65-F5344CB8AC3E}">
        <p14:creationId xmlns:p14="http://schemas.microsoft.com/office/powerpoint/2010/main" val="288291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19071"/>
            <a:ext cx="8991599" cy="4407408"/>
          </a:xfrm>
        </p:spPr>
        <p:txBody>
          <a:bodyPr>
            <a:normAutofit lnSpcReduction="10000"/>
          </a:bodyPr>
          <a:lstStyle/>
          <a:p>
            <a:pPr marL="45720" indent="0">
              <a:buNone/>
            </a:pPr>
            <a:r>
              <a:rPr lang="en-US" sz="3200" dirty="0" smtClean="0"/>
              <a:t>From the Prologue of Act I:</a:t>
            </a:r>
          </a:p>
          <a:p>
            <a:pPr marL="45720" indent="0">
              <a:buNone/>
            </a:pPr>
            <a:r>
              <a:rPr lang="en-US" sz="4000" dirty="0" smtClean="0"/>
              <a:t>˘     </a:t>
            </a:r>
            <a:r>
              <a:rPr lang="el-GR" sz="4000" dirty="0" smtClean="0"/>
              <a:t>΄</a:t>
            </a:r>
            <a:r>
              <a:rPr lang="en-US" sz="4000" dirty="0" smtClean="0"/>
              <a:t>    ˘  </a:t>
            </a:r>
            <a:r>
              <a:rPr lang="el-GR" sz="4000" dirty="0" smtClean="0"/>
              <a:t>΄</a:t>
            </a:r>
            <a:r>
              <a:rPr lang="en-US" sz="4000" dirty="0" smtClean="0"/>
              <a:t>  ˘     </a:t>
            </a:r>
            <a:r>
              <a:rPr lang="el-GR" sz="4000" dirty="0" smtClean="0"/>
              <a:t>΄</a:t>
            </a:r>
            <a:r>
              <a:rPr lang="en-US" sz="4000" dirty="0" smtClean="0"/>
              <a:t>  ˘    </a:t>
            </a:r>
            <a:r>
              <a:rPr lang="el-GR" sz="4000" dirty="0"/>
              <a:t>΄</a:t>
            </a:r>
            <a:r>
              <a:rPr lang="en-US" sz="4000" dirty="0" smtClean="0"/>
              <a:t>  ˘   </a:t>
            </a:r>
            <a:r>
              <a:rPr lang="el-GR" sz="4000" dirty="0" smtClean="0"/>
              <a:t>΄</a:t>
            </a:r>
            <a:endParaRPr lang="en-US" sz="4000" dirty="0" smtClean="0"/>
          </a:p>
          <a:p>
            <a:pPr marL="45720" indent="0">
              <a:buNone/>
            </a:pPr>
            <a:r>
              <a:rPr lang="en-US" sz="2800" dirty="0" smtClean="0">
                <a:solidFill>
                  <a:schemeClr val="accent1"/>
                </a:solidFill>
              </a:rPr>
              <a:t>The </a:t>
            </a:r>
            <a:r>
              <a:rPr lang="en-US" sz="2800" b="1" u="sng" dirty="0">
                <a:solidFill>
                  <a:schemeClr val="accent1"/>
                </a:solidFill>
              </a:rPr>
              <a:t>which</a:t>
            </a:r>
            <a:r>
              <a:rPr lang="en-US" sz="2800" dirty="0">
                <a:solidFill>
                  <a:schemeClr val="accent1"/>
                </a:solidFill>
              </a:rPr>
              <a:t> if </a:t>
            </a:r>
            <a:r>
              <a:rPr lang="en-US" sz="2800" b="1" u="sng" dirty="0">
                <a:solidFill>
                  <a:schemeClr val="accent1"/>
                </a:solidFill>
              </a:rPr>
              <a:t>you</a:t>
            </a:r>
            <a:r>
              <a:rPr lang="en-US" sz="2800" dirty="0">
                <a:solidFill>
                  <a:schemeClr val="accent1"/>
                </a:solidFill>
              </a:rPr>
              <a:t> with </a:t>
            </a:r>
            <a:r>
              <a:rPr lang="en-US" sz="2800" b="1" u="sng" dirty="0">
                <a:solidFill>
                  <a:schemeClr val="accent1"/>
                </a:solidFill>
              </a:rPr>
              <a:t>pat</a:t>
            </a:r>
            <a:r>
              <a:rPr lang="en-US" sz="2800" dirty="0">
                <a:solidFill>
                  <a:schemeClr val="accent1"/>
                </a:solidFill>
              </a:rPr>
              <a:t>ient </a:t>
            </a:r>
            <a:r>
              <a:rPr lang="en-US" sz="2800" b="1" u="sng" dirty="0">
                <a:solidFill>
                  <a:schemeClr val="accent1"/>
                </a:solidFill>
              </a:rPr>
              <a:t>ears</a:t>
            </a:r>
            <a:r>
              <a:rPr lang="en-US" sz="2800" dirty="0">
                <a:solidFill>
                  <a:schemeClr val="accent1"/>
                </a:solidFill>
              </a:rPr>
              <a:t> at</a:t>
            </a:r>
            <a:r>
              <a:rPr lang="en-US" sz="2800" b="1" dirty="0">
                <a:solidFill>
                  <a:schemeClr val="accent1"/>
                </a:solidFill>
              </a:rPr>
              <a:t>t</a:t>
            </a:r>
            <a:r>
              <a:rPr lang="en-US" sz="2800" b="1" u="sng" dirty="0">
                <a:solidFill>
                  <a:schemeClr val="accent1"/>
                </a:solidFill>
              </a:rPr>
              <a:t>end</a:t>
            </a:r>
            <a:r>
              <a:rPr lang="en-US" sz="2800" b="1" u="sng" dirty="0" smtClean="0">
                <a:solidFill>
                  <a:schemeClr val="accent1"/>
                </a:solidFill>
              </a:rPr>
              <a:t>,</a:t>
            </a:r>
          </a:p>
          <a:p>
            <a:pPr marL="45720" indent="0">
              <a:buNone/>
            </a:pPr>
            <a:r>
              <a:rPr lang="en-US" sz="4000" dirty="0"/>
              <a:t>˘    </a:t>
            </a:r>
            <a:r>
              <a:rPr lang="en-US" sz="4000" dirty="0" smtClean="0"/>
              <a:t>  </a:t>
            </a:r>
            <a:r>
              <a:rPr lang="el-GR" sz="4000" dirty="0"/>
              <a:t>΄</a:t>
            </a:r>
            <a:r>
              <a:rPr lang="en-US" sz="4000" dirty="0"/>
              <a:t>    ˘ </a:t>
            </a:r>
            <a:r>
              <a:rPr lang="en-US" sz="4000" dirty="0" smtClean="0"/>
              <a:t>    </a:t>
            </a:r>
            <a:r>
              <a:rPr lang="el-GR" sz="4000" dirty="0"/>
              <a:t>΄</a:t>
            </a:r>
            <a:r>
              <a:rPr lang="en-US" sz="4000" dirty="0"/>
              <a:t>  </a:t>
            </a:r>
            <a:r>
              <a:rPr lang="en-US" sz="4000" dirty="0" smtClean="0"/>
              <a:t>   ˘   </a:t>
            </a:r>
            <a:r>
              <a:rPr lang="el-GR" sz="4000" dirty="0"/>
              <a:t>΄</a:t>
            </a:r>
            <a:r>
              <a:rPr lang="en-US" sz="4000" dirty="0"/>
              <a:t>  </a:t>
            </a:r>
            <a:r>
              <a:rPr lang="en-US" sz="4000" dirty="0" smtClean="0"/>
              <a:t> ˘     </a:t>
            </a:r>
            <a:r>
              <a:rPr lang="el-GR" sz="4000" dirty="0" smtClean="0"/>
              <a:t>΄</a:t>
            </a:r>
            <a:r>
              <a:rPr lang="en-US" sz="4000" dirty="0" smtClean="0"/>
              <a:t>  ˘    </a:t>
            </a:r>
            <a:r>
              <a:rPr lang="el-GR" sz="4000" dirty="0" smtClean="0"/>
              <a:t>΄</a:t>
            </a:r>
            <a:r>
              <a:rPr lang="en-US" sz="2800" dirty="0">
                <a:solidFill>
                  <a:schemeClr val="accent1"/>
                </a:solidFill>
              </a:rPr>
              <a:t/>
            </a:r>
            <a:br>
              <a:rPr lang="en-US" sz="2800" dirty="0">
                <a:solidFill>
                  <a:schemeClr val="accent1"/>
                </a:solidFill>
              </a:rPr>
            </a:br>
            <a:r>
              <a:rPr lang="en-US" sz="2800" dirty="0">
                <a:solidFill>
                  <a:schemeClr val="accent1"/>
                </a:solidFill>
              </a:rPr>
              <a:t>What </a:t>
            </a:r>
            <a:r>
              <a:rPr lang="en-US" sz="2800" b="1" u="sng" dirty="0">
                <a:solidFill>
                  <a:schemeClr val="accent1"/>
                </a:solidFill>
              </a:rPr>
              <a:t>here</a:t>
            </a:r>
            <a:r>
              <a:rPr lang="en-US" sz="2800" dirty="0">
                <a:solidFill>
                  <a:schemeClr val="accent1"/>
                </a:solidFill>
              </a:rPr>
              <a:t> shall </a:t>
            </a:r>
            <a:r>
              <a:rPr lang="en-US" sz="2800" b="1" u="sng" dirty="0">
                <a:solidFill>
                  <a:schemeClr val="accent1"/>
                </a:solidFill>
              </a:rPr>
              <a:t>miss</a:t>
            </a:r>
            <a:r>
              <a:rPr lang="en-US" sz="2800" dirty="0">
                <a:solidFill>
                  <a:schemeClr val="accent1"/>
                </a:solidFill>
              </a:rPr>
              <a:t>, our </a:t>
            </a:r>
            <a:r>
              <a:rPr lang="en-US" sz="2800" b="1" u="sng" dirty="0">
                <a:solidFill>
                  <a:schemeClr val="accent1"/>
                </a:solidFill>
              </a:rPr>
              <a:t>toil</a:t>
            </a:r>
            <a:r>
              <a:rPr lang="en-US" sz="2800" dirty="0">
                <a:solidFill>
                  <a:schemeClr val="accent1"/>
                </a:solidFill>
              </a:rPr>
              <a:t> shall </a:t>
            </a:r>
            <a:r>
              <a:rPr lang="en-US" sz="2800" b="1" u="sng" dirty="0">
                <a:solidFill>
                  <a:schemeClr val="accent1"/>
                </a:solidFill>
              </a:rPr>
              <a:t>strive</a:t>
            </a:r>
            <a:r>
              <a:rPr lang="en-US" sz="2800" dirty="0">
                <a:solidFill>
                  <a:schemeClr val="accent1"/>
                </a:solidFill>
              </a:rPr>
              <a:t> to</a:t>
            </a:r>
            <a:r>
              <a:rPr lang="en-US" sz="2800" b="1" dirty="0">
                <a:solidFill>
                  <a:schemeClr val="accent1"/>
                </a:solidFill>
              </a:rPr>
              <a:t> </a:t>
            </a:r>
            <a:r>
              <a:rPr lang="en-US" sz="2800" b="1" u="sng" dirty="0">
                <a:solidFill>
                  <a:schemeClr val="accent1"/>
                </a:solidFill>
              </a:rPr>
              <a:t>mend</a:t>
            </a:r>
            <a:r>
              <a:rPr lang="en-US" sz="2800" b="1" dirty="0" smtClean="0">
                <a:solidFill>
                  <a:schemeClr val="accent1"/>
                </a:solidFill>
              </a:rPr>
              <a:t>.</a:t>
            </a:r>
          </a:p>
          <a:p>
            <a:pPr marL="45720" indent="0">
              <a:buNone/>
            </a:pPr>
            <a:endParaRPr lang="en-US" sz="2800" b="1" dirty="0">
              <a:solidFill>
                <a:schemeClr val="accent1"/>
              </a:solidFill>
            </a:endParaRPr>
          </a:p>
          <a:p>
            <a:pPr marL="45720" indent="0" algn="ctr">
              <a:buNone/>
            </a:pPr>
            <a:r>
              <a:rPr lang="en-US" sz="2800" b="1" dirty="0" smtClean="0"/>
              <a:t>Notice the rhyming ends of lines!</a:t>
            </a:r>
          </a:p>
          <a:p>
            <a:pPr marL="45720" indent="0" algn="ctr">
              <a:buNone/>
            </a:pPr>
            <a:r>
              <a:rPr lang="en-US" sz="2800" b="1" dirty="0" smtClean="0"/>
              <a:t>What does this do for meaning? </a:t>
            </a:r>
            <a:endParaRPr lang="en-US" sz="2800" dirty="0"/>
          </a:p>
        </p:txBody>
      </p:sp>
      <p:sp>
        <p:nvSpPr>
          <p:cNvPr id="3" name="Title 2"/>
          <p:cNvSpPr>
            <a:spLocks noGrp="1"/>
          </p:cNvSpPr>
          <p:nvPr>
            <p:ph type="title"/>
          </p:nvPr>
        </p:nvSpPr>
        <p:spPr/>
        <p:txBody>
          <a:bodyPr/>
          <a:lstStyle/>
          <a:p>
            <a:r>
              <a:rPr lang="en-US" dirty="0" smtClean="0"/>
              <a:t>Couplet</a:t>
            </a:r>
            <a:endParaRPr lang="en-US" dirty="0"/>
          </a:p>
        </p:txBody>
      </p:sp>
    </p:spTree>
    <p:extLst>
      <p:ext uri="{BB962C8B-B14F-4D97-AF65-F5344CB8AC3E}">
        <p14:creationId xmlns:p14="http://schemas.microsoft.com/office/powerpoint/2010/main" val="497577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514599"/>
            <a:ext cx="8407893" cy="3611879"/>
          </a:xfrm>
        </p:spPr>
        <p:txBody>
          <a:bodyPr>
            <a:normAutofit/>
          </a:bodyPr>
          <a:lstStyle/>
          <a:p>
            <a:pPr marL="45720" indent="0" algn="ctr">
              <a:buNone/>
            </a:pPr>
            <a:r>
              <a:rPr lang="en-US" sz="4000" dirty="0"/>
              <a:t>I can read and comprehend </a:t>
            </a:r>
            <a:r>
              <a:rPr lang="en-US" sz="4000" i="1" dirty="0"/>
              <a:t>R&amp;J </a:t>
            </a:r>
            <a:r>
              <a:rPr lang="en-US" sz="4000" dirty="0"/>
              <a:t>2.1 and </a:t>
            </a:r>
            <a:r>
              <a:rPr lang="en-US" sz="4000" dirty="0" smtClean="0"/>
              <a:t>2.2</a:t>
            </a:r>
            <a:r>
              <a:rPr lang="en-US" sz="4000" dirty="0"/>
              <a:t> </a:t>
            </a:r>
            <a:r>
              <a:rPr lang="en-US" sz="4000" dirty="0" smtClean="0"/>
              <a:t>and analyze the way Shakespeare writes.</a:t>
            </a:r>
            <a:endParaRPr lang="en-US" sz="4000" dirty="0"/>
          </a:p>
        </p:txBody>
      </p:sp>
      <p:sp>
        <p:nvSpPr>
          <p:cNvPr id="3" name="Title 2"/>
          <p:cNvSpPr>
            <a:spLocks noGrp="1"/>
          </p:cNvSpPr>
          <p:nvPr>
            <p:ph type="title"/>
          </p:nvPr>
        </p:nvSpPr>
        <p:spPr/>
        <p:txBody>
          <a:bodyPr/>
          <a:lstStyle/>
          <a:p>
            <a:r>
              <a:rPr lang="en-US" dirty="0" smtClean="0"/>
              <a:t>Learning Target 5.3.2017</a:t>
            </a:r>
            <a:endParaRPr lang="en-US" dirty="0"/>
          </a:p>
        </p:txBody>
      </p:sp>
    </p:spTree>
    <p:extLst>
      <p:ext uri="{BB962C8B-B14F-4D97-AF65-F5344CB8AC3E}">
        <p14:creationId xmlns:p14="http://schemas.microsoft.com/office/powerpoint/2010/main" val="12931116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108</TotalTime>
  <Words>528</Words>
  <Application>Microsoft Office PowerPoint</Application>
  <PresentationFormat>On-screen Show (4:3)</PresentationFormat>
  <Paragraphs>90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Grid</vt:lpstr>
      <vt:lpstr>English I</vt:lpstr>
      <vt:lpstr>Learning Target 5.2.2017</vt:lpstr>
      <vt:lpstr>Questions to think about</vt:lpstr>
      <vt:lpstr>What is Iambic Pentameter?</vt:lpstr>
      <vt:lpstr>Iambic</vt:lpstr>
      <vt:lpstr>Pentameter</vt:lpstr>
      <vt:lpstr>Shakespeare’s art of writing</vt:lpstr>
      <vt:lpstr>Couplet</vt:lpstr>
      <vt:lpstr>Learning Target 5.3.2017</vt:lpstr>
      <vt:lpstr>Act 2, scenes 1 &amp; 2</vt:lpstr>
      <vt:lpstr>Example:</vt:lpstr>
      <vt:lpstr>Some possible literary devices:</vt:lpstr>
      <vt:lpstr>Homework</vt:lpstr>
      <vt:lpstr>Learning Target 5.8.2017</vt:lpstr>
      <vt:lpstr>The friar…</vt:lpstr>
      <vt:lpstr>Homework</vt:lpstr>
    </vt:vector>
  </TitlesOfParts>
  <Company>Durango School District 9R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dc:title>
  <dc:creator>District Office Employee</dc:creator>
  <cp:lastModifiedBy>District Office Employee</cp:lastModifiedBy>
  <cp:revision>8</cp:revision>
  <dcterms:created xsi:type="dcterms:W3CDTF">2017-05-01T19:09:09Z</dcterms:created>
  <dcterms:modified xsi:type="dcterms:W3CDTF">2017-05-02T16:07:34Z</dcterms:modified>
</cp:coreProperties>
</file>