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39836-4685-4D8A-AF30-AEAA2BD4146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37CE8-924C-4899-8EEB-7CA9666AB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37CE8-924C-4899-8EEB-7CA9666AB7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3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2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4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0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3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4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5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3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8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4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0550-BA89-430C-AEA1-F0F31DF13ED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9AD6-EB4D-4105-BE01-55B1A852A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1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CLAUSES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 </a:t>
            </a:r>
            <a:r>
              <a:rPr lang="en-US" dirty="0" err="1" smtClean="0"/>
              <a:t>ha</a:t>
            </a:r>
            <a:r>
              <a:rPr lang="en-US" dirty="0" smtClean="0"/>
              <a:t> </a:t>
            </a:r>
            <a:r>
              <a:rPr lang="en-US" dirty="0" err="1" smtClean="0"/>
              <a:t>ha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026" name="Picture 2" descr="C:\Users\user\AppData\Local\Microsoft\Windows\Temporary Internet Files\Content.IE5\CZ8FRNH7\MC90030487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2436571" cy="247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CZ8FRNH7\MC90030487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"/>
            <a:ext cx="194900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4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COMPOUND-COMPLEX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sentence with a compound structure and a complex structure.</a:t>
            </a:r>
          </a:p>
          <a:p>
            <a:r>
              <a:rPr lang="en-US" dirty="0" smtClean="0"/>
              <a:t>The time you won your town the race, we chaired you through the marketplace; man and boy stood cheering by, and home we brought you shoulder high.</a:t>
            </a:r>
          </a:p>
          <a:p>
            <a:endParaRPr lang="en-US" dirty="0"/>
          </a:p>
        </p:txBody>
      </p:sp>
      <p:pic>
        <p:nvPicPr>
          <p:cNvPr id="2050" name="Picture 2" descr="C:\Users\user\AppData\Local\Microsoft\Windows\Temporary Internet Files\Content.IE5\7BYRYL10\MP90042439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0"/>
            <a:ext cx="1677516" cy="25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1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4 Sentence Purposes:</a:t>
            </a:r>
            <a:br>
              <a:rPr lang="en-US" dirty="0" smtClean="0"/>
            </a:br>
            <a:r>
              <a:rPr lang="en-US" dirty="0" smtClean="0"/>
              <a:t>(these are self-defining)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Declarative—declares or makes a statement</a:t>
            </a:r>
            <a:r>
              <a:rPr lang="en-US" b="1" i="1" dirty="0" smtClean="0"/>
              <a:t>:  I will.</a:t>
            </a:r>
          </a:p>
          <a:p>
            <a:r>
              <a:rPr lang="en-US" dirty="0" smtClean="0"/>
              <a:t>Imperative—imperiously commands:  </a:t>
            </a:r>
            <a:r>
              <a:rPr lang="en-US" b="1" i="1" dirty="0" smtClean="0"/>
              <a:t>Go away.</a:t>
            </a:r>
          </a:p>
          <a:p>
            <a:pPr marL="0" indent="0">
              <a:buNone/>
            </a:pPr>
            <a:endParaRPr lang="en-US" b="1" i="1" dirty="0" smtClean="0"/>
          </a:p>
          <a:p>
            <a:r>
              <a:rPr lang="en-US" dirty="0" smtClean="0"/>
              <a:t>Interrogative—interrogates, questions:  </a:t>
            </a:r>
            <a:r>
              <a:rPr lang="en-US" b="1" i="1" dirty="0" smtClean="0"/>
              <a:t>Will you?</a:t>
            </a:r>
          </a:p>
          <a:p>
            <a:endParaRPr lang="en-US" b="1" i="1" dirty="0" smtClean="0"/>
          </a:p>
          <a:p>
            <a:r>
              <a:rPr lang="en-US" dirty="0" smtClean="0"/>
              <a:t>Exclamatory—exclaims, exclamation point!:  </a:t>
            </a:r>
            <a:r>
              <a:rPr lang="en-US" b="1" i="1" dirty="0" smtClean="0"/>
              <a:t>I will!</a:t>
            </a:r>
          </a:p>
          <a:p>
            <a:endParaRPr lang="en-US" b="1" i="1" dirty="0" smtClean="0"/>
          </a:p>
        </p:txBody>
      </p:sp>
      <p:pic>
        <p:nvPicPr>
          <p:cNvPr id="1026" name="Picture 2" descr="C:\Users\user\AppData\Local\Microsoft\Windows\Temporary Internet Files\Content.IE5\86VPD2CF\MP90030920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791200"/>
            <a:ext cx="1930522" cy="128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64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A clause is a group of words that has a subject and its predicate</a:t>
            </a:r>
          </a:p>
          <a:p>
            <a:endParaRPr lang="en-US" dirty="0"/>
          </a:p>
        </p:txBody>
      </p:sp>
      <p:pic>
        <p:nvPicPr>
          <p:cNvPr id="1026" name="Picture 2" descr="C:\Users\user\AppData\Local\Microsoft\Windows\Temporary Internet Files\Content.IE5\RCNIZYH2\MP9003096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17611"/>
            <a:ext cx="2205925" cy="157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65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2239962"/>
          </a:xfrm>
        </p:spPr>
        <p:txBody>
          <a:bodyPr>
            <a:normAutofit/>
          </a:bodyPr>
          <a:lstStyle/>
          <a:p>
            <a:r>
              <a:rPr lang="en-US" dirty="0" smtClean="0"/>
              <a:t>There are 2 kinds of clauses: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Independent</a:t>
            </a:r>
          </a:p>
          <a:p>
            <a:r>
              <a:rPr lang="en-US" sz="6000" dirty="0" smtClean="0"/>
              <a:t>Dependent</a:t>
            </a:r>
            <a:endParaRPr lang="en-US" sz="6000" dirty="0"/>
          </a:p>
        </p:txBody>
      </p:sp>
      <p:pic>
        <p:nvPicPr>
          <p:cNvPr id="1026" name="Picture 2" descr="C:\Users\user\AppData\Local\Microsoft\Windows\Temporary Internet Files\Content.IE5\CZ8FRNH7\MC9000552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14800"/>
            <a:ext cx="2262188" cy="217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8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</a:t>
            </a:r>
            <a:r>
              <a:rPr lang="en-US" dirty="0"/>
              <a:t>C</a:t>
            </a:r>
            <a:r>
              <a:rPr lang="en-US" dirty="0" smtClean="0"/>
              <a:t>lause: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a clause that makes sense independently.</a:t>
            </a:r>
          </a:p>
          <a:p>
            <a:endParaRPr lang="en-US" dirty="0"/>
          </a:p>
          <a:p>
            <a:r>
              <a:rPr lang="en-US" dirty="0" smtClean="0"/>
              <a:t>Ms. </a:t>
            </a:r>
            <a:r>
              <a:rPr lang="en-US" dirty="0" err="1" smtClean="0"/>
              <a:t>Curmano</a:t>
            </a:r>
            <a:r>
              <a:rPr lang="en-US" dirty="0" smtClean="0"/>
              <a:t> is a boss.</a:t>
            </a:r>
          </a:p>
          <a:p>
            <a:r>
              <a:rPr lang="en-US" dirty="0" smtClean="0"/>
              <a:t>Math hurts my brain.</a:t>
            </a:r>
          </a:p>
          <a:p>
            <a:r>
              <a:rPr lang="en-US" dirty="0" smtClean="0"/>
              <a:t>I love my dog.</a:t>
            </a:r>
            <a:endParaRPr lang="en-US" dirty="0"/>
          </a:p>
        </p:txBody>
      </p:sp>
      <p:pic>
        <p:nvPicPr>
          <p:cNvPr id="2050" name="Picture 2" descr="C:\Users\user\AppData\Local\Microsoft\Windows\Temporary Internet Files\Content.IE5\8J46LM1J\MP9004050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6143" y="3025546"/>
            <a:ext cx="148045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AppData\Local\Microsoft\Windows\Temporary Internet Files\Content.IE5\UBXDAVMM\MP90040701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163" y="4854644"/>
            <a:ext cx="2286000" cy="152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8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Dependent clause (or subordinate) is a clause that does not make sense unless it can “hang on” to (de=down, pend=hang) an independent clause.  Often they begin with a subordinating conjunction.</a:t>
            </a:r>
            <a:r>
              <a:rPr lang="en-US" dirty="0"/>
              <a:t> </a:t>
            </a:r>
            <a:r>
              <a:rPr lang="en-US" dirty="0" smtClean="0"/>
              <a:t>(if, as, since, when, because)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i="1" dirty="0" smtClean="0"/>
              <a:t>If thou dost love</a:t>
            </a:r>
            <a:r>
              <a:rPr lang="en-US" dirty="0" smtClean="0"/>
              <a:t>, pronounce it faithfully.</a:t>
            </a:r>
          </a:p>
          <a:p>
            <a:r>
              <a:rPr lang="en-US" b="1" i="1" dirty="0" smtClean="0"/>
              <a:t>Because I did my homework</a:t>
            </a:r>
            <a:r>
              <a:rPr lang="en-US" dirty="0" smtClean="0"/>
              <a:t>, Ms. C. smiled.</a:t>
            </a:r>
          </a:p>
          <a:p>
            <a:r>
              <a:rPr lang="en-US" dirty="0" smtClean="0"/>
              <a:t>I get better grades </a:t>
            </a:r>
            <a:r>
              <a:rPr lang="en-US" b="1" i="1" dirty="0" smtClean="0"/>
              <a:t>when I study.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Clause</a:t>
            </a:r>
            <a:endParaRPr lang="en-US" dirty="0"/>
          </a:p>
        </p:txBody>
      </p:sp>
      <p:pic>
        <p:nvPicPr>
          <p:cNvPr id="3074" name="Picture 2" descr="C:\Users\user\AppData\Local\Microsoft\Windows\Temporary Internet Files\Content.IE5\RCNIZYH2\MP90042437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87692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0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4 types of sentence structures: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</a:p>
          <a:p>
            <a:r>
              <a:rPr lang="en-US" dirty="0" smtClean="0"/>
              <a:t>Compound</a:t>
            </a:r>
          </a:p>
          <a:p>
            <a:r>
              <a:rPr lang="en-US" dirty="0" smtClean="0"/>
              <a:t>Complex</a:t>
            </a:r>
          </a:p>
          <a:p>
            <a:r>
              <a:rPr lang="en-US" dirty="0" smtClean="0"/>
              <a:t>Compound-complex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user\AppData\Local\Microsoft\Windows\Temporary Internet Files\Content.IE5\7BYRYL10\MP9003901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06088"/>
            <a:ext cx="5166480" cy="368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AppData\Local\Microsoft\Windows\Temporary Internet Files\Content.IE5\UBXDAVMM\MC9001859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576512" cy="257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8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828800"/>
            <a:ext cx="7620000" cy="444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sentence with one independent clause.</a:t>
            </a:r>
          </a:p>
          <a:p>
            <a:r>
              <a:rPr lang="en-US" dirty="0" smtClean="0"/>
              <a:t>Will is a superb snowboarder.</a:t>
            </a:r>
          </a:p>
          <a:p>
            <a:r>
              <a:rPr lang="en-US" dirty="0" smtClean="0"/>
              <a:t>Running is </a:t>
            </a:r>
            <a:r>
              <a:rPr lang="en-US" dirty="0" err="1" smtClean="0"/>
              <a:t>Allee’s</a:t>
            </a:r>
            <a:r>
              <a:rPr lang="en-US" dirty="0" smtClean="0"/>
              <a:t> favorite after school activity.</a:t>
            </a:r>
          </a:p>
          <a:p>
            <a:r>
              <a:rPr lang="en-US" dirty="0" smtClean="0"/>
              <a:t>I hope I pass the 9</a:t>
            </a:r>
            <a:r>
              <a:rPr lang="en-US" baseline="30000" dirty="0" smtClean="0"/>
              <a:t>th</a:t>
            </a:r>
            <a:r>
              <a:rPr lang="en-US" dirty="0" smtClean="0"/>
              <a:t> grade.</a:t>
            </a:r>
          </a:p>
          <a:p>
            <a:r>
              <a:rPr lang="en-US" dirty="0" smtClean="0"/>
              <a:t>Grammar sure is fun!</a:t>
            </a:r>
          </a:p>
          <a:p>
            <a:endParaRPr lang="en-US" dirty="0"/>
          </a:p>
        </p:txBody>
      </p:sp>
      <p:pic>
        <p:nvPicPr>
          <p:cNvPr id="5124" name="Picture 4" descr="C:\Users\user\AppData\Local\Microsoft\Windows\Temporary Internet Files\Content.IE5\UBXDAVMM\MC9004464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436" y="3352800"/>
            <a:ext cx="2033587" cy="312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33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A </a:t>
            </a:r>
            <a:r>
              <a:rPr lang="en-US" dirty="0"/>
              <a:t>sentence with two or more independent clauses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skied Styx, but Pando was in much better shape.</a:t>
            </a:r>
          </a:p>
          <a:p>
            <a:r>
              <a:rPr lang="en-US" dirty="0"/>
              <a:t>My students love grammar now, and their writing has really improved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Ask for me tomorrow</a:t>
            </a:r>
            <a:r>
              <a:rPr lang="en-US"/>
              <a:t>, </a:t>
            </a:r>
            <a:r>
              <a:rPr lang="en-US" smtClean="0"/>
              <a:t>and </a:t>
            </a:r>
            <a:r>
              <a:rPr lang="en-US" dirty="0"/>
              <a:t>you shall find me a grave man.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flipH="1">
            <a:off x="304801" y="3810000"/>
            <a:ext cx="5333999" cy="1516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 descr="C:\Users\user\AppData\Local\Microsoft\Windows\Temporary Internet Files\Content.IE5\UBXDAVMM\MP9004007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82176"/>
            <a:ext cx="1914513" cy="127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1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sentence with an independent clause attached to a</a:t>
            </a:r>
            <a:r>
              <a:rPr lang="en-US" b="1" i="1" dirty="0" smtClean="0"/>
              <a:t> dependent </a:t>
            </a:r>
            <a:r>
              <a:rPr lang="en-US" dirty="0" smtClean="0"/>
              <a:t>clause.</a:t>
            </a:r>
          </a:p>
          <a:p>
            <a:r>
              <a:rPr lang="en-US" b="1" i="1" dirty="0" smtClean="0"/>
              <a:t>Whenever Nicholas went downtown</a:t>
            </a:r>
            <a:r>
              <a:rPr lang="en-US" dirty="0" smtClean="0"/>
              <a:t>, we became jealous of him.</a:t>
            </a:r>
          </a:p>
          <a:p>
            <a:r>
              <a:rPr lang="en-US" dirty="0" smtClean="0"/>
              <a:t>I ran the best race </a:t>
            </a:r>
            <a:r>
              <a:rPr lang="en-US" b="1" i="1" dirty="0" smtClean="0"/>
              <a:t>when I was young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 leant upon a coppice gate </a:t>
            </a:r>
            <a:r>
              <a:rPr lang="en-US" b="1" i="1" dirty="0" smtClean="0"/>
              <a:t>when Frost was specter-grey.</a:t>
            </a:r>
          </a:p>
          <a:p>
            <a:endParaRPr lang="en-US" b="1" i="1" dirty="0" smtClean="0"/>
          </a:p>
        </p:txBody>
      </p:sp>
      <p:pic>
        <p:nvPicPr>
          <p:cNvPr id="1026" name="Picture 2" descr="C:\Users\user\AppData\Local\Microsoft\Windows\Temporary Internet Files\Content.IE5\RCNIZYH2\MC9003441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029200"/>
            <a:ext cx="1454810" cy="164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83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361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CLAUSES</vt:lpstr>
      <vt:lpstr>DEFINITION:</vt:lpstr>
      <vt:lpstr>There are 2 kinds of clauses:  </vt:lpstr>
      <vt:lpstr>Independent Clause:</vt:lpstr>
      <vt:lpstr>Dependent Clause</vt:lpstr>
      <vt:lpstr>There are 4 types of sentence structures:</vt:lpstr>
      <vt:lpstr>SIMPLE </vt:lpstr>
      <vt:lpstr>COMPOUND</vt:lpstr>
      <vt:lpstr>COMPLEX </vt:lpstr>
      <vt:lpstr>COMPOUND-COMPLEX </vt:lpstr>
      <vt:lpstr>The 4 Sentence Purposes: (these are self-defining)</vt:lpstr>
    </vt:vector>
  </TitlesOfParts>
  <Company>Durango School Distrcit 9-R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CLAUSES</dc:title>
  <dc:creator>Durango 9-R</dc:creator>
  <cp:lastModifiedBy>District Office Employee</cp:lastModifiedBy>
  <cp:revision>16</cp:revision>
  <dcterms:created xsi:type="dcterms:W3CDTF">2013-03-28T22:01:42Z</dcterms:created>
  <dcterms:modified xsi:type="dcterms:W3CDTF">2016-11-07T16:39:49Z</dcterms:modified>
</cp:coreProperties>
</file>